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oboto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7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1155CC"/>
                </a:solidFill>
              </a:rPr>
              <a:t>The TCHP is the total integrated heat down to the 26 degree C isotherm.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640875" y="2705547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Drivers of Tropical Cyclone Interannual Variability in the Northwest Pacific</a:t>
            </a:r>
            <a:endParaRPr/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640863" y="4426838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Coupe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Quasi Bi-Weekly Oscillation (QBWO)</a:t>
            </a:r>
            <a:endParaRPr/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1229975"/>
            <a:ext cx="4992300" cy="37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QBWO is an oscillation on the scale of 10 to 20 days linked with the intraseasonal variability of the summer monsoon in India.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 characterized as a westward moving coupled anticyclonic and cyclonic system in the western north Pacific. (equatorial Rossby wave dynamics)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-higher frequency than the MJO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As westward moving disturbance approaches the monsoon trough, waves can get trapped and undergo tropical cyclogenesis.</a:t>
            </a:r>
            <a:endParaRPr/>
          </a:p>
          <a:p>
            <a:pPr indent="0" lvl="0" mar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20% of tropical cyclones are associated with an active QBWO</a:t>
            </a:r>
            <a:endParaRPr b="1"/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3775" y="1261175"/>
            <a:ext cx="30099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ISO: MJO and the QBWO combined</a:t>
            </a:r>
            <a:endParaRPr/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229975"/>
            <a:ext cx="8606700" cy="3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ISO is the intraseasonal oscillation, a combination of both MJO and QBWO dynamics.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43% of northwestern Pacific tropical cyclones form when the MJO and QBWO are active. 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(Li and Zhou, 2012)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Together, they are able to create a favorable background environment in the vicinity of the monsoon trough for tropical cyclone development.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Shape 16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    </a:t>
            </a:r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7000" y="2068651"/>
            <a:ext cx="3270000" cy="228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Nino Southern Oscillation (ENSO)</a:t>
            </a:r>
            <a:endParaRPr/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311700" y="1229975"/>
            <a:ext cx="81894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Increase in SST in the central Pacific during warm ENSO events can fuel individual tropical cyclones…</a:t>
            </a:r>
            <a:endParaRPr/>
          </a:p>
          <a:p>
            <a:pPr indent="-317500" lvl="0" marL="45720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Of 13 El Nino years studied between 1950 and 2002, only one recorded ACE values below the median (Camargo and Sobel, 2005)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However, according to 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 and Liu (2004): </a:t>
            </a:r>
            <a:r>
              <a:rPr lang="en"/>
              <a:t>SST have a small role in the variability in tropical cyclone formation during ENSO events</a:t>
            </a:r>
            <a:endParaRPr/>
          </a:p>
          <a:p>
            <a:pPr indent="-317500" lvl="0" marL="45720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Warm ENSO events shift the monsoon trough to the SOUTHEAST.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→ This leads to moisture convergence just south of the monsoon trough and sets up conditions for tropical cyclones with long lifespans and higher intensities.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During La Nina (cold ENSO events), less ACE is observed and ACE per storm is significantly lower.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 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Tropical Upper Tropospheric Trough (TUTT)</a:t>
            </a:r>
            <a:endParaRPr/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50" y="1017800"/>
            <a:ext cx="8825688" cy="41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Tropical Upper Tropospheric Trough (TUTT)</a:t>
            </a:r>
            <a:endParaRPr/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TUTT is an upper level feature over the Central Pacific which moves east-west on interannual scales.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During west years, TC formation is inhibited in the Central Pacific. (</a:t>
            </a:r>
            <a:r>
              <a:rPr lang="en">
                <a:solidFill>
                  <a:srgbClr val="3C78D8"/>
                </a:solidFill>
              </a:rPr>
              <a:t>1995, 1998, 2010)</a:t>
            </a:r>
            <a:endParaRPr>
              <a:solidFill>
                <a:srgbClr val="3C78D8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During east years, TC formation is enhanced in the Central Pacific. (</a:t>
            </a:r>
            <a:r>
              <a:rPr lang="en">
                <a:solidFill>
                  <a:srgbClr val="FF0000"/>
                </a:solidFill>
              </a:rPr>
              <a:t>1994, 1997, 2002, 2004)</a:t>
            </a:r>
            <a:endParaRPr>
              <a:solidFill>
                <a:srgbClr val="FF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0000"/>
                </a:solidFill>
              </a:rPr>
              <a:t>A clear ENSO signal is found.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88" name="Shape 188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1087375"/>
            <a:ext cx="4635200" cy="384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Tropical Upper Tropospheric Trough (TUTT)</a:t>
            </a:r>
            <a:endParaRPr/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311700" y="1229975"/>
            <a:ext cx="40938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(Wang and Wu, 2016)</a:t>
            </a:r>
            <a:endParaRPr>
              <a:solidFill>
                <a:srgbClr val="FF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Hypothesize that variations in the TUTT are influenced by SST variations due to ENSO.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During east years: warm SST in the C. Pacific leads to ascent, descent over maritime continent. Anomalous westerlies are formed, extending the MT east.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Despite Chan and Liu (2004) saying that SSTs have little role in TC development, new research suggests they modulate this important feature.</a:t>
            </a:r>
            <a:endParaRPr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6" name="Shape 196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1087375"/>
            <a:ext cx="4635200" cy="384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back to this...</a:t>
            </a:r>
            <a:endParaRPr/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the TUTT: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West years: La Ninas </a:t>
            </a:r>
            <a:r>
              <a:rPr lang="en">
                <a:solidFill>
                  <a:srgbClr val="3C78D8"/>
                </a:solidFill>
              </a:rPr>
              <a:t>1995, 1998, 2010</a:t>
            </a:r>
            <a:endParaRPr>
              <a:solidFill>
                <a:srgbClr val="3C78D8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-Decreased ACE in all of these years.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East years: TC formation is enhanced in the Central Pacific. (</a:t>
            </a:r>
            <a:r>
              <a:rPr lang="en">
                <a:solidFill>
                  <a:srgbClr val="FF0000"/>
                </a:solidFill>
              </a:rPr>
              <a:t>1994, 1997, 2002, 2004)</a:t>
            </a:r>
            <a:endParaRPr>
              <a:solidFill>
                <a:srgbClr val="FF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+Increased ACE in all years.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This explains only some of the interannual variability and leaves out decadal trends.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4" name="Shape 204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5425" y="860975"/>
            <a:ext cx="4611651" cy="342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to the Pacific Decadal Oscillation (PDO)</a:t>
            </a:r>
            <a:endParaRPr/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Associated with shifts in the long term distribution of SSTs in the Pacific</a:t>
            </a:r>
            <a:endParaRPr/>
          </a:p>
        </p:txBody>
      </p:sp>
      <p:sp>
        <p:nvSpPr>
          <p:cNvPr id="212" name="Shape 212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421625"/>
            <a:ext cx="6096000" cy="2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2277675" y="2053125"/>
            <a:ext cx="49830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							Cold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Zhao and Wang (2015)</a:t>
            </a:r>
            <a:endParaRPr/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“ENSO is the strongest signal of the interannual variation of the ocean atmosphere system…”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Coupled with a ‘cold’ PDO phase … circulation anomalies in the long term create unfavorable conditions for tropical cyclones.</a:t>
            </a:r>
            <a:endParaRPr/>
          </a:p>
        </p:txBody>
      </p:sp>
      <p:sp>
        <p:nvSpPr>
          <p:cNvPr id="221" name="Shape 22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9600" y="1229975"/>
            <a:ext cx="4956049" cy="379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311700" y="1229975"/>
            <a:ext cx="67458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ENSO’s interactions with the TUTT and the MT generate an atmospheric environment favorable for tropical cyclogenesis in conjunction with warm SSTs.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role of the MJO and QBWO within ENSO serve to amplify conditions for tropical conditions by shifting the MT southeastward.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On even longer timescales, the PDO sets the heartbeat for tropical cycloen formation.</a:t>
            </a:r>
            <a:endParaRPr/>
          </a:p>
        </p:txBody>
      </p:sp>
      <p:sp>
        <p:nvSpPr>
          <p:cNvPr id="229" name="Shape 229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29975"/>
            <a:ext cx="62112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Introduction &amp; Motivations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TCHP changes since 1993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Atmospheric drivers: features that modulate the Monsoon Trough</a:t>
            </a:r>
            <a:endParaRPr/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/>
              <a:t>MJO</a:t>
            </a:r>
            <a:endParaRPr/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/>
              <a:t>QBWO</a:t>
            </a:r>
            <a:endParaRPr/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/>
              <a:t>ENSO</a:t>
            </a:r>
            <a:endParaRPr/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/>
              <a:t>Reverse Oriented Monsoon Trough (RMT)</a:t>
            </a:r>
            <a:endParaRPr/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/>
              <a:t>Tropical Upper Tropospheric Troughs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Quantifying contributions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Conclusion</a:t>
            </a:r>
            <a:endParaRPr/>
          </a:p>
        </p:txBody>
      </p:sp>
      <p:sp>
        <p:nvSpPr>
          <p:cNvPr id="93" name="Shape 93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&amp; Motivations</a:t>
            </a:r>
            <a:endParaRPr/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229975"/>
            <a:ext cx="72378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inspired by  a previous analysis of Tropical Cyclone Heat Potential (TCHP) in the northwestern Pacific Ocean.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TCHP is a representation of the maximum oceanic energy available for tropical cyclogenesis given ideal atmospheric conditions.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Thinking was that areas with increases in TCHP would see an increase in ACE…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However, this was not the case in the northwestern Pacific.</a:t>
            </a:r>
            <a:endParaRPr/>
          </a:p>
        </p:txBody>
      </p:sp>
      <p:sp>
        <p:nvSpPr>
          <p:cNvPr id="100" name="Shape 100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</a:t>
            </a: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1625" y="2470848"/>
            <a:ext cx="3579075" cy="106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The calculation for TCHP in the western Pacific was defined within the boundaries of</a:t>
            </a:r>
            <a:r>
              <a:rPr lang="en" sz="14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4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115°E and 180°E, 5°N and </a:t>
            </a:r>
            <a:r>
              <a:rPr lang="en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14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0°N</a:t>
            </a:r>
            <a:endParaRPr sz="14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Using the GLORYS global ocean reanalysis at ¼ degree resolution from 1993 to 2012 between May and November.</a:t>
            </a:r>
            <a:endParaRPr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5425" y="860975"/>
            <a:ext cx="4611651" cy="342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Despite steady increases in TCHP, ACE has trended down during the same time period.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Finding a reason to explain this has been the main motivation of this project.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ocean heat content is clearly not driving changes in tropical cyclogenesis, so we seek for answers in the atmosphere.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5425" y="860975"/>
            <a:ext cx="4611651" cy="342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2602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Atmospheric Drivers of Tropical Cyclones</a:t>
            </a:r>
            <a:endParaRPr/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017800"/>
            <a:ext cx="80397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number of mechanisms act on seasonal/interannual timescales, including but not limited to…</a:t>
            </a:r>
            <a:endParaRPr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MJO, QBWO, Tropical Upper Tropospheric Troughs, ENSO…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Anything that interacts with the Monsoon Trough impacts tropical cyclogenesis.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Why the Monsoon Trough?</a:t>
            </a:r>
            <a:endParaRPr b="1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It’s a convergence zone that forms in the western Pacific between May and September.</a:t>
            </a:r>
            <a:endParaRPr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+"/>
            </a:pPr>
            <a:r>
              <a:rPr lang="en"/>
              <a:t>characterized by high mid-level relative humidity, strong low level cyclonic relative vorticity, and weak vertical wind shear (Hujiun and Liguang, 2014)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54411" l="5589" r="0" t="2269"/>
          <a:stretch/>
        </p:blipFill>
        <p:spPr>
          <a:xfrm>
            <a:off x="6191450" y="3571575"/>
            <a:ext cx="2899075" cy="204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Monsoon Trough</a:t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Molinari and Vollaro (2013)</a:t>
            </a:r>
            <a:r>
              <a:rPr lang="en"/>
              <a:t> found that 73% of all tropical cyclones that formed between July and November were formed within the monsoon trough for the years between 1988 and 2010.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Variability in the Monsoon Trough is a major driver of tropical cyclogenesis.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-Strengthened MT can focus surface vorticity, increase moisture, and set up easterly vertical wind shear.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the MT varies depends on the interaction of many climate modes...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8075" y="1387625"/>
            <a:ext cx="4676775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Reverse Oriented Monsoon Trough (RMT)</a:t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229975"/>
            <a:ext cx="4596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RMT is a mode of seasonal variability in the positioning of the monsoon trough that affects where tropical cyclones form.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Although it acts on a seasonal scale, its variation in strength from year to year can have impacts on interannual variability of tropical cyclones.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Tropical cyclones have a more northerly track; activity diminished altogether. (Landers 1996)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Potential link between La Nina conditions and the RMT.</a:t>
            </a:r>
            <a:endParaRPr/>
          </a:p>
        </p:txBody>
      </p:sp>
      <p:sp>
        <p:nvSpPr>
          <p:cNvPr id="140" name="Shape 140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7750" y="1017800"/>
            <a:ext cx="3284400" cy="50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Madden Julian Oscillation (MJO)</a:t>
            </a:r>
            <a:endParaRPr/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226150" y="1229975"/>
            <a:ext cx="4788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phases 1-2 and 7-8, tropical cyclone activity has been shown to increase. (Li and Zhou, 2012)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MJO is directly responsible for creating an environment favorable for the organization of convection.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propagation of a wave into the convergence zone set up by the MT has a very good chance of becoming a TC.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23% of tropical cyclones are linked                                  t          to an active MJO. </a:t>
            </a:r>
            <a:endParaRPr b="1"/>
          </a:p>
        </p:txBody>
      </p:sp>
      <p:sp>
        <p:nvSpPr>
          <p:cNvPr id="148" name="Shape 148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075" y="927375"/>
            <a:ext cx="4095925" cy="30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3650" y="3218700"/>
            <a:ext cx="1871325" cy="187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