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5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85800" y="2840054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6FA8D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6FA8DC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gif"/><Relationship Id="rId4" Type="http://schemas.openxmlformats.org/officeDocument/2006/relationships/image" Target="../media/image17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mpgif.gif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275" y="0"/>
            <a:ext cx="7689100" cy="58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idx="1" type="subTitle"/>
          </p:nvPr>
        </p:nvSpPr>
        <p:spPr>
          <a:xfrm>
            <a:off x="311700" y="39708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Joshua Coupe</a:t>
            </a:r>
            <a:endParaRPr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Advisor - Enrique Curchitser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1" name="Shape 81"/>
          <p:cNvSpPr txBox="1"/>
          <p:nvPr>
            <p:ph type="ctrTitle"/>
          </p:nvPr>
        </p:nvSpPr>
        <p:spPr>
          <a:xfrm>
            <a:off x="496425" y="-484675"/>
            <a:ext cx="8520600" cy="35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Eddy Characteristics in an Ocean Model Reanalysis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Eddy Tracking Algorithm</a:t>
            </a:r>
            <a:endParaRPr/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Only caring about eddies that last longer than </a:t>
            </a:r>
            <a:r>
              <a:rPr b="1" lang="en" sz="1800" u="sng">
                <a:solidFill>
                  <a:srgbClr val="FFFFFF"/>
                </a:solidFill>
              </a:rPr>
              <a:t>15 days.</a:t>
            </a:r>
            <a:endParaRPr b="1" sz="1800" u="sng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At t = 0 days, all detected eddies are logged. If on day t+1, an eddy is detected in a 6x6 box around the eddy on day 0, the new coordinates are logged.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Continues until an eddy is not detected in a box for 2 days.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This marks the end of the eddy’s life.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75" y="2907575"/>
            <a:ext cx="4771526" cy="22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069" y="2668869"/>
            <a:ext cx="3297925" cy="24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57200" y="205975"/>
            <a:ext cx="8499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Determining eddy radius and intensity</a:t>
            </a:r>
            <a:endParaRPr/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Eddy radius</a:t>
            </a:r>
            <a:r>
              <a:rPr lang="en" sz="1800">
                <a:solidFill>
                  <a:srgbClr val="FFFFFF"/>
                </a:solidFill>
              </a:rPr>
              <a:t> is derived from defining eddy as the closed contour where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OW = 0.2𝜎 where 𝜎 is one standard deviation  of the OW field.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-The area that the contour encompasses is the area of the eddy, and so the </a:t>
            </a:r>
            <a:r>
              <a:rPr lang="en" sz="1800">
                <a:solidFill>
                  <a:srgbClr val="FF0000"/>
                </a:solidFill>
              </a:rPr>
              <a:t>radius = ⎷(A/𝝅)</a:t>
            </a:r>
            <a:endParaRPr sz="1800">
              <a:solidFill>
                <a:srgbClr val="FF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Eddy intensity </a:t>
            </a:r>
            <a:r>
              <a:rPr lang="en" sz="1800">
                <a:solidFill>
                  <a:srgbClr val="FFFFFF"/>
                </a:solidFill>
              </a:rPr>
              <a:t>is  </a:t>
            </a:r>
            <a:r>
              <a:rPr lang="en" sz="1800">
                <a:solidFill>
                  <a:srgbClr val="FF0000"/>
                </a:solidFill>
              </a:rPr>
              <a:t>|ω|/ f</a:t>
            </a:r>
            <a:r>
              <a:rPr lang="en" sz="1800">
                <a:solidFill>
                  <a:srgbClr val="FFFFFF"/>
                </a:solidFill>
              </a:rPr>
              <a:t> where ω is the absolute mean relative vorticity within the boundary of the eddy and f is the Coriolis parameter, which at mid-latitudes we use a constant 7.3 x 10⁵.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Areas of Interest</a:t>
            </a:r>
            <a:endParaRPr/>
          </a:p>
        </p:txBody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850" y="1297550"/>
            <a:ext cx="424815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88" y="988888"/>
            <a:ext cx="42195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Original goal was to find an NAO link...</a:t>
            </a:r>
            <a:endParaRPr sz="3200"/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408675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Theoretically sound but the real world is never as simple or linear.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NAO: North Atlantic Oscillation.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	A measure of the strength of the pressure gradient between the Icelandic Low and the Azores High.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	</a:t>
            </a:r>
            <a:r>
              <a:rPr lang="en" sz="1800">
                <a:solidFill>
                  <a:srgbClr val="000000"/>
                </a:solidFill>
              </a:rPr>
              <a:t>+NAO</a:t>
            </a:r>
            <a:r>
              <a:rPr lang="en" sz="1800">
                <a:solidFill>
                  <a:srgbClr val="FFFFFF"/>
                </a:solidFill>
              </a:rPr>
              <a:t> indicates a strong pressure gradient with strong westerly winds.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	</a:t>
            </a:r>
            <a:r>
              <a:rPr lang="en" sz="1800">
                <a:solidFill>
                  <a:srgbClr val="000000"/>
                </a:solidFill>
              </a:rPr>
              <a:t>-NAO</a:t>
            </a:r>
            <a:r>
              <a:rPr lang="en" sz="1800">
                <a:solidFill>
                  <a:srgbClr val="FFFFFF"/>
                </a:solidFill>
              </a:rPr>
              <a:t> indicates a weak pressure gradient with a meandering jet stream.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THEORY:</a:t>
            </a:r>
            <a:r>
              <a:rPr lang="en" sz="1800">
                <a:solidFill>
                  <a:srgbClr val="FFFFFF"/>
                </a:solidFill>
              </a:rPr>
              <a:t> stronger westerlies → stronger wind stress → more EKE →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		More numerous, larger, more intense GS eddies!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	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					</a:t>
            </a:r>
            <a:r>
              <a:rPr lang="en">
                <a:solidFill>
                  <a:srgbClr val="FF0000"/>
                </a:solidFill>
              </a:rPr>
              <a:t>Nope, too simple.</a:t>
            </a:r>
            <a:endParaRPr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 </a:t>
            </a:r>
            <a:endParaRPr sz="3200"/>
          </a:p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408675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</a:t>
            </a:r>
            <a:endParaRPr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390" y="48550"/>
            <a:ext cx="48376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Seasonal Variability of GS Eddies</a:t>
            </a:r>
            <a:endParaRPr sz="3200"/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</a:t>
            </a:r>
            <a:r>
              <a:rPr b="1" lang="en" sz="1800">
                <a:solidFill>
                  <a:srgbClr val="000000"/>
                </a:solidFill>
              </a:rPr>
              <a:t>Reasons for seasonality include: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Variations in wind stress which affects eddy kinetic energy.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arenR"/>
            </a:pPr>
            <a:r>
              <a:rPr lang="en" sz="1800">
                <a:solidFill>
                  <a:srgbClr val="FFFFFF"/>
                </a:solidFill>
              </a:rPr>
              <a:t>Wind stress during the winter, as well as thermal forcing creates a baroclinic environment.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arenR"/>
            </a:pPr>
            <a:r>
              <a:rPr lang="en" sz="1800">
                <a:solidFill>
                  <a:srgbClr val="FFFFFF"/>
                </a:solidFill>
              </a:rPr>
              <a:t>This is favorable environment for the baroclinic conversion of energy into the development of an eddy.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Bottom topography/continental shelf forcing.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Variations in the mean positioning of the Gulf Stream.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The NAO may impact </a:t>
            </a:r>
            <a:r>
              <a:rPr lang="en" sz="1800">
                <a:solidFill>
                  <a:srgbClr val="FFFFFF"/>
                </a:solidFill>
              </a:rPr>
              <a:t>(1)</a:t>
            </a:r>
            <a:r>
              <a:rPr lang="en" sz="1800">
                <a:solidFill>
                  <a:srgbClr val="000000"/>
                </a:solidFill>
              </a:rPr>
              <a:t>, but many other factors involved as well as interannual oscillations.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Seasonal Variability of GS Eddies</a:t>
            </a:r>
            <a:endParaRPr sz="3200"/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In number of eddies: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Similarities?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Peak in Autumn.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Similar trends.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Differences?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Anticyclonic eddy peak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in July for this study.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Different regions.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0" y="2707975"/>
            <a:ext cx="59436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8425" y="944938"/>
            <a:ext cx="54483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Seasonal Variability of GS Eddies</a:t>
            </a:r>
            <a:endParaRPr sz="3200"/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In size of eddies: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Similarities?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Significant variability.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Peaks near the same time.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Differences?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More variability in eddy size.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200" y="842963"/>
            <a:ext cx="550545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9125" y="2546575"/>
            <a:ext cx="59436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Seasonal Variability of GS Eddies</a:t>
            </a:r>
            <a:endParaRPr sz="3200"/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In intensity of eddies: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Similarities?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Decline with anticyclonic.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Differences?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Cyclonic intensity all over.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Anticyclonic more intense.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-could be attributed to low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resolution data.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350" y="800800"/>
            <a:ext cx="54864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400" y="2527175"/>
            <a:ext cx="5943600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</a:t>
            </a:r>
            <a:endParaRPr sz="3200"/>
          </a:p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 Mechanisms which act on an interannual sale: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Variations in the northern extent of the Gulf Stream.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Southward flow of cold Labrador surface water.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Deep Western Boundary Current.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Wind stress responding to variations with the NAO.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The El Nino-Southern Oscillation.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Taylor et al. (1998) found 60% of the variance in the positioning of the Gulf Stream is attributable to the NAO.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Therefore, it is unlikely to find an NAO signal in characteristics derived from a mechanism that provides only 60% of variation in larger scale system.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303875" y="119600"/>
            <a:ext cx="8632500" cy="47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Outline</a:t>
            </a:r>
            <a:endParaRPr sz="2400"/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42900" lvl="0" marL="45720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Introduction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Methods/Algorithm Description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Seasonal Variability of Gulf Stream Eddy Characteristics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Interannual Variability of the Gulf Stream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Seasonal Variability of Kuroshio Current Eddy Characteristics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Interannual Variability of Kuroshio Current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Summary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02600" y="2352275"/>
            <a:ext cx="61026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</a:t>
            </a:r>
            <a:endParaRPr sz="3200"/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b="1" lang="en" sz="1800">
                <a:solidFill>
                  <a:srgbClr val="000000"/>
                </a:solidFill>
              </a:rPr>
              <a:t>Variations in the northern extent of the Gulf Stream.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Northerly mode of the Gulf Stream decreases the area available for anticyclonic eddy formation.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	-closer to the continental shelf, stronger surface transport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Southerly mode of the Gulf Stream increases the area available for anticyclonic eddy formation.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    -more meandering and increases likelihood of eddies shedding from instabilities in the Gulf Stream current.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</a:t>
            </a:r>
            <a:endParaRPr sz="3200"/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425" y="1000113"/>
            <a:ext cx="693420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</a:t>
            </a:r>
            <a:endParaRPr sz="3200"/>
          </a:p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 2) Southward flow of cold Labrador surface water.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Southward intrusions of cold water from the Labrador Sea has been shown to shift the Gulf Stream south [Taylor et al. (1998)].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-extrapolating further, colder winters may lead to a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more southerly, meandering mode.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2075" y="2066150"/>
            <a:ext cx="3611925" cy="307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</a:t>
            </a:r>
            <a:endParaRPr sz="3200"/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3310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3) Deep Western Boundary Current.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current which flows southward far under the surface can alter the Gulf Stream as well.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4) Wind stress responding to variations with the NAO.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5) The El Nino-Southern Oscillation.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408675" y="87550"/>
            <a:ext cx="8654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 </a:t>
            </a:r>
            <a:r>
              <a:rPr lang="en" sz="3200">
                <a:solidFill>
                  <a:srgbClr val="0000FF"/>
                </a:solidFill>
              </a:rPr>
              <a:t>[NAO]</a:t>
            </a:r>
            <a:endParaRPr sz="3200">
              <a:solidFill>
                <a:srgbClr val="0000FF"/>
              </a:solidFill>
            </a:endParaRP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127225" y="9449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In number of eddies: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>
                <a:solidFill>
                  <a:srgbClr val="FFFFFF"/>
                </a:solidFill>
              </a:rPr>
              <a:t>+NAO brings GS north.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-NAO brings GS south.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Sep 2011 - April 2012 was a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period of very positive NAO.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This led to less anticyclonic eddies.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850" y="1054575"/>
            <a:ext cx="5330375" cy="40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408675" y="87550"/>
            <a:ext cx="8606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 </a:t>
            </a:r>
            <a:r>
              <a:rPr lang="en" sz="3200">
                <a:solidFill>
                  <a:srgbClr val="FF0000"/>
                </a:solidFill>
              </a:rPr>
              <a:t>[ENSO]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156350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  In number of eddies: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Perez-Hernandez (2014): </a:t>
            </a:r>
            <a:r>
              <a:rPr lang="en" sz="1800">
                <a:solidFill>
                  <a:srgbClr val="FFFFFF"/>
                </a:solidFill>
              </a:rPr>
              <a:t>GS at its 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most northerly extent in July ‘95,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October ‘00 and April ‘12.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-Anticyclonic eddies diminished in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Years after.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In a northerly mode, less area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available for the formation of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anticyclonic eddies.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850" y="1054575"/>
            <a:ext cx="5330375" cy="40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408675" y="87550"/>
            <a:ext cx="8654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 </a:t>
            </a:r>
            <a:r>
              <a:rPr lang="en" sz="3200">
                <a:solidFill>
                  <a:srgbClr val="FF0000"/>
                </a:solidFill>
              </a:rPr>
              <a:t>[ENSO]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127225" y="9449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In number of eddies: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ENSO warm phase lag rule:</a:t>
            </a:r>
            <a:r>
              <a:rPr lang="en" sz="1800">
                <a:solidFill>
                  <a:srgbClr val="FFFFFF"/>
                </a:solidFill>
              </a:rPr>
              <a:t> 1.5yrs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after warm ENSO, Gulf Stream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is more northerly.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*Due to changes in the subtropical 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jet stream in a warm ENSO year, the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North Atlantic gyre is affected.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1992/1997 warm ENSO yrs: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-1.5 yrs later, diminished eddies.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850" y="1054575"/>
            <a:ext cx="5330375" cy="40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408675" y="87550"/>
            <a:ext cx="8654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 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127225" y="9449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In size of eddies: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>
                <a:solidFill>
                  <a:srgbClr val="FFFFFF"/>
                </a:solidFill>
              </a:rPr>
              <a:t>No real relationship found with major climate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modes in terms of eddy radius.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-Largest eddies found in 2000 and 2003. 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 Hints of a decadal trend in overall eddy radii.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Radii increase from 1993 to 2004, fall, then 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Stabilize after 2005. 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425" y="944950"/>
            <a:ext cx="3924300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408675" y="87550"/>
            <a:ext cx="8654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 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127225" y="9449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In size of eddies: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r>
              <a:rPr lang="en" sz="1800">
                <a:solidFill>
                  <a:srgbClr val="FFFFFF"/>
                </a:solidFill>
              </a:rPr>
              <a:t>No robust relationship found with major climate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modes in terms of eddy radius, weak NAO link.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775" y="1760150"/>
            <a:ext cx="3924300" cy="31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63" y="2264975"/>
            <a:ext cx="4238625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408675" y="87550"/>
            <a:ext cx="8654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GS Eddies 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127225" y="9449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In intensity of eddies:</a:t>
            </a:r>
            <a:endParaRPr b="1" sz="1800">
              <a:solidFill>
                <a:srgbClr val="000000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No correlation with the NAO on interannual scales.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Eddy kinetic energy often influences eddy intensity.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325" y="1142275"/>
            <a:ext cx="35814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83400"/>
            <a:ext cx="3277600" cy="24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subTitle"/>
          </p:nvPr>
        </p:nvSpPr>
        <p:spPr>
          <a:xfrm>
            <a:off x="117225" y="1094625"/>
            <a:ext cx="8520600" cy="3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An </a:t>
            </a:r>
            <a:r>
              <a:rPr b="1" lang="en" sz="1800" u="sng">
                <a:solidFill>
                  <a:srgbClr val="FFFFFF"/>
                </a:solidFill>
              </a:rPr>
              <a:t>eddy</a:t>
            </a:r>
            <a:r>
              <a:rPr lang="en" sz="1800">
                <a:solidFill>
                  <a:srgbClr val="FFFFFF"/>
                </a:solidFill>
              </a:rPr>
              <a:t> is a swirling fluid and is the result of the transfer of momentum and energy from large to smaller scales.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It can be formed through …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Meanders in western boundary currents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(Gulf Stream, Kuroshio Current, etc.)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2. Instabilities in the flow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3. Bottom topography interactions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3" name="Shape 93"/>
          <p:cNvSpPr txBox="1"/>
          <p:nvPr>
            <p:ph type="ctrTitle"/>
          </p:nvPr>
        </p:nvSpPr>
        <p:spPr>
          <a:xfrm>
            <a:off x="49150" y="-1913975"/>
            <a:ext cx="7261500" cy="287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700" y="1704600"/>
            <a:ext cx="4762000" cy="3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147525" y="211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Kuroshio Current</a:t>
            </a:r>
            <a:endParaRPr b="1"/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0" y="1073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413" y="453038"/>
            <a:ext cx="6276975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2250975" y="2082150"/>
            <a:ext cx="64827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 txBox="1"/>
          <p:nvPr/>
        </p:nvSpPr>
        <p:spPr>
          <a:xfrm>
            <a:off x="4839625" y="135050"/>
            <a:ext cx="33765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Qiu, 2001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Variability in Kuroshio Eddies</a:t>
            </a:r>
            <a:endParaRPr sz="3200"/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4072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Many of the same dynamics at play here as in the Gulf Stream.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Northward extent of Kuroshio current determines meandering strength.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Wintertime cooling has similar effects as were found in the Gulf Stream.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Bottom topography effects.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All of these occur on a combination of seasonal and interannual scales.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Seasonal Variability in Kuroshio Eddies</a:t>
            </a:r>
            <a:endParaRPr sz="3200"/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407225" y="1054575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Peak in both types of eddies found towards the autumn months.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→ Peak in eddies lags the wind forcing by a few months.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→ Not much variation between cyclonic and anticyclonic eddies-- but more eddies in general.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650" y="2379125"/>
            <a:ext cx="6162675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Size Variability in Kuroshio Eddies</a:t>
            </a:r>
            <a:endParaRPr sz="3200"/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1725" y="2305450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7975" y="2305450"/>
            <a:ext cx="3333750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2988000" y="4861125"/>
            <a:ext cx="59295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Cyclonic						Anticyclonic</a:t>
            </a: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725" y="2300688"/>
            <a:ext cx="3343275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581250" y="1261750"/>
            <a:ext cx="8016000" cy="28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Large variability</a:t>
            </a:r>
            <a:r>
              <a:rPr lang="en" sz="1800">
                <a:solidFill>
                  <a:srgbClr val="FFFFFF"/>
                </a:solidFill>
              </a:rPr>
              <a:t>-- trend is larger eddies in the spring, becoming smaller in the autumn.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Speculations:</a:t>
            </a:r>
            <a:r>
              <a:rPr lang="en" sz="1800">
                <a:solidFill>
                  <a:srgbClr val="FFFFFF"/>
                </a:solidFill>
              </a:rPr>
              <a:t> trend can be associated with seasonal variations in meandering.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408675" y="87553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Intensity Variability in Kuroshio Eddies</a:t>
            </a:r>
            <a:endParaRPr sz="3200"/>
          </a:p>
        </p:txBody>
      </p:sp>
      <p:sp>
        <p:nvSpPr>
          <p:cNvPr id="323" name="Shape 323"/>
          <p:cNvSpPr txBox="1"/>
          <p:nvPr/>
        </p:nvSpPr>
        <p:spPr>
          <a:xfrm>
            <a:off x="2988000" y="4861125"/>
            <a:ext cx="59295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           Cyclonic						Anticyclonic</a:t>
            </a:r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7600" y="2605600"/>
            <a:ext cx="2964475" cy="22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581250" y="1261750"/>
            <a:ext cx="8016000" cy="28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Two distinct peaks </a:t>
            </a:r>
            <a:r>
              <a:rPr lang="en" sz="1800">
                <a:solidFill>
                  <a:srgbClr val="FFFFFF"/>
                </a:solidFill>
              </a:rPr>
              <a:t>for cyclonic eddies: May and September.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Anticyclonic eddies peak in late spring and remain relatively high through autumn. (while becoming more small and more numerous)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3125" y="2594463"/>
            <a:ext cx="2964475" cy="222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408675" y="87550"/>
            <a:ext cx="8373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Interannual Variability of Kuroshio Eddies</a:t>
            </a:r>
            <a:endParaRPr sz="3200"/>
          </a:p>
        </p:txBody>
      </p:sp>
      <p:sp>
        <p:nvSpPr>
          <p:cNvPr id="332" name="Shape 332"/>
          <p:cNvSpPr txBox="1"/>
          <p:nvPr/>
        </p:nvSpPr>
        <p:spPr>
          <a:xfrm>
            <a:off x="2988000" y="4861125"/>
            <a:ext cx="59295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            				 </a:t>
            </a:r>
            <a:endParaRPr/>
          </a:p>
        </p:txBody>
      </p:sp>
      <p:sp>
        <p:nvSpPr>
          <p:cNvPr id="333" name="Shape 333"/>
          <p:cNvSpPr txBox="1"/>
          <p:nvPr/>
        </p:nvSpPr>
        <p:spPr>
          <a:xfrm>
            <a:off x="445375" y="1213225"/>
            <a:ext cx="83730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Theory dictates that similar mechanisms would produce similar results in the Kuroshio region as were found in the Gulf Stream.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However, I was unable to find a robust link between eddy characteristics on an interannual scale and variabilities within the current itself.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Developing a climatology of variations in the average positioning of the Kuroshio Current would have most likely resolved these variations.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According to theory, the southern mode in the Kuroshio is even more correlated with meandering than in the Gulf Stream.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408675" y="87550"/>
            <a:ext cx="8373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Conclusions</a:t>
            </a:r>
            <a:endParaRPr sz="3200"/>
          </a:p>
        </p:txBody>
      </p:sp>
      <p:sp>
        <p:nvSpPr>
          <p:cNvPr id="339" name="Shape 339"/>
          <p:cNvSpPr txBox="1"/>
          <p:nvPr/>
        </p:nvSpPr>
        <p:spPr>
          <a:xfrm>
            <a:off x="2988000" y="4861125"/>
            <a:ext cx="59295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            				 </a:t>
            </a:r>
            <a:endParaRPr/>
          </a:p>
        </p:txBody>
      </p:sp>
      <p:sp>
        <p:nvSpPr>
          <p:cNvPr id="340" name="Shape 340"/>
          <p:cNvSpPr txBox="1"/>
          <p:nvPr/>
        </p:nvSpPr>
        <p:spPr>
          <a:xfrm>
            <a:off x="445375" y="1213225"/>
            <a:ext cx="83730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Gulf Stream</a:t>
            </a:r>
            <a:endParaRPr sz="1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-</a:t>
            </a:r>
            <a:r>
              <a:rPr lang="en" sz="1800">
                <a:solidFill>
                  <a:srgbClr val="FFFFFF"/>
                </a:solidFill>
              </a:rPr>
              <a:t>60% of the variance in the annual positioning of the Gulf Stream is attributable to the NAO, some component to ENSO.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 → reflected in variations in annual cycle of anticyclonic eddy radii.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-Seasonal cycle is dominated by wind forcing.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Kuroshio Current</a:t>
            </a:r>
            <a:endParaRPr sz="1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-</a:t>
            </a:r>
            <a:r>
              <a:rPr lang="en" sz="1800">
                <a:solidFill>
                  <a:srgbClr val="FFFFFF"/>
                </a:solidFill>
              </a:rPr>
              <a:t>Seasonal cycle of eddy characteristics comparable to Gulf Stream.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-More pronounced north/south pattern found here with more of a correlation between the southerly mode and meandering.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3028925" y="97275"/>
            <a:ext cx="8373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Questions?</a:t>
            </a:r>
            <a:endParaRPr sz="3200"/>
          </a:p>
        </p:txBody>
      </p:sp>
      <p:sp>
        <p:nvSpPr>
          <p:cNvPr id="346" name="Shape 346"/>
          <p:cNvSpPr txBox="1"/>
          <p:nvPr/>
        </p:nvSpPr>
        <p:spPr>
          <a:xfrm>
            <a:off x="2988000" y="4861125"/>
            <a:ext cx="59295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            				 </a:t>
            </a:r>
            <a:endParaRPr/>
          </a:p>
        </p:txBody>
      </p:sp>
      <p:sp>
        <p:nvSpPr>
          <p:cNvPr id="347" name="Shape 347"/>
          <p:cNvSpPr txBox="1"/>
          <p:nvPr/>
        </p:nvSpPr>
        <p:spPr>
          <a:xfrm>
            <a:off x="445375" y="1213225"/>
            <a:ext cx="83730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303875" y="119600"/>
            <a:ext cx="8632500" cy="47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What I Set Out To Do</a:t>
            </a:r>
            <a:endParaRPr b="1"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Come up with a quantitative description of Gulf Stream and Kuroshio eddies. Why?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Climate implications, biological productivity, larvae transport, etc.</a:t>
            </a:r>
            <a:endParaRPr sz="1800">
              <a:solidFill>
                <a:srgbClr val="FFFFFF"/>
              </a:solidFill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sz="1400">
                <a:solidFill>
                  <a:srgbClr val="FFFFFF"/>
                </a:solidFill>
              </a:rPr>
              <a:t>Ex: cyclonic eddies advect cold, productive water into the Sargasso Sea.</a:t>
            </a:r>
            <a:endParaRPr sz="14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Apply an eddy tracking and detection algorithm to a global ocean model reanalysis.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Used the GLORYs global ocean reanalysis at ¼ degree resolution over the years 1993 to 2012.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...all to determine a connection between eddy formation and a climate mode.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Ultimately this assists in understanding the most prominent western boundary currents, as eddies affect the main flow.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0" name="Shape 100"/>
          <p:cNvSpPr txBox="1"/>
          <p:nvPr/>
        </p:nvSpPr>
        <p:spPr>
          <a:xfrm>
            <a:off x="202600" y="2352275"/>
            <a:ext cx="61026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98200" y="22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Importance</a:t>
            </a:r>
            <a:endParaRPr/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temperaturetimeseries.gif"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100" y="1089988"/>
            <a:ext cx="5559926" cy="4169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locitytimeseries.gif"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600" y="1090001"/>
            <a:ext cx="5559924" cy="4169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418450" y="1331100"/>
            <a:ext cx="1665600" cy="168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311700" y="1152475"/>
            <a:ext cx="19584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(Celsius)</a:t>
            </a:r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2211725" y="4839625"/>
            <a:ext cx="64827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idx="1" type="body"/>
          </p:nvPr>
        </p:nvSpPr>
        <p:spPr>
          <a:xfrm>
            <a:off x="303875" y="119600"/>
            <a:ext cx="8632500" cy="47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/>
              <a:t>Types of eddies</a:t>
            </a:r>
            <a:endParaRPr b="1" sz="2400"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An eddy falls into two categories in the northern hemisphere: </a:t>
            </a:r>
            <a:r>
              <a:rPr b="1" lang="en" sz="1400">
                <a:solidFill>
                  <a:srgbClr val="0000FF"/>
                </a:solidFill>
              </a:rPr>
              <a:t>Cyclonic (cold)</a:t>
            </a:r>
            <a:r>
              <a:rPr lang="en" sz="1400"/>
              <a:t> and</a:t>
            </a:r>
            <a:r>
              <a:rPr b="1" lang="en" sz="1400"/>
              <a:t> </a:t>
            </a:r>
            <a:r>
              <a:rPr b="1" lang="en" sz="1400">
                <a:solidFill>
                  <a:srgbClr val="FF0000"/>
                </a:solidFill>
              </a:rPr>
              <a:t>Anticylonic (warm)</a:t>
            </a:r>
            <a:r>
              <a:rPr b="1" lang="en" sz="1400"/>
              <a:t> eddies</a:t>
            </a:r>
            <a:endParaRPr b="1" sz="1400"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→ Anticyclonic eddies advect warm water into colder regions (propagate west)</a:t>
            </a:r>
            <a:endParaRPr sz="1400"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→ Cyclonic eddies advect cold water into warmer regions (propagate southwest)</a:t>
            </a:r>
            <a:endParaRPr sz="1400"/>
          </a:p>
        </p:txBody>
      </p:sp>
      <p:sp>
        <p:nvSpPr>
          <p:cNvPr id="117" name="Shape 117"/>
          <p:cNvSpPr txBox="1"/>
          <p:nvPr/>
        </p:nvSpPr>
        <p:spPr>
          <a:xfrm>
            <a:off x="202600" y="2352275"/>
            <a:ext cx="61026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4050" y="1933426"/>
            <a:ext cx="4429626" cy="30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153325" y="21722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Anticyclonic Eddies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25" y="1288952"/>
            <a:ext cx="3762075" cy="27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503" y="1108313"/>
            <a:ext cx="3951450" cy="311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5105575" y="4355650"/>
            <a:ext cx="39513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FF"/>
                </a:solidFill>
              </a:rPr>
              <a:t>Cyclonic Eddies</a:t>
            </a:r>
            <a:endParaRPr b="1" sz="3600">
              <a:solidFill>
                <a:srgbClr val="0000FF"/>
              </a:solidFill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2172800" y="3754775"/>
            <a:ext cx="387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cxnSp>
        <p:nvCxnSpPr>
          <p:cNvPr id="129" name="Shape 129"/>
          <p:cNvCxnSpPr>
            <a:stCxn id="128" idx="2"/>
            <a:endCxn id="128" idx="0"/>
          </p:cNvCxnSpPr>
          <p:nvPr/>
        </p:nvCxnSpPr>
        <p:spPr>
          <a:xfrm rot="10800000">
            <a:off x="2192150" y="3754775"/>
            <a:ext cx="0" cy="2523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Eddy Detection Algorithm</a:t>
            </a:r>
            <a:r>
              <a:rPr lang="en">
                <a:highlight>
                  <a:srgbClr val="FF0000"/>
                </a:highlight>
              </a:rPr>
              <a:t>*</a:t>
            </a:r>
            <a:endParaRPr>
              <a:highlight>
                <a:srgbClr val="FF0000"/>
              </a:highlight>
            </a:endParaRP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An eddy is identifiable by a number of characteristics.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A maxima (minima) in the SSH field for anticyclonic (cyclonic) eddies.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Okubo Weiss parameter at a minimum (negative)</a:t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  -indicates that the flow is dominated by vorticity [positive or negative]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3. Geometric constraints derived from the velocity field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950" y="2321838"/>
            <a:ext cx="6696075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309500" y="4482625"/>
            <a:ext cx="8834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*</a:t>
            </a:r>
            <a:r>
              <a:rPr lang="en"/>
              <a:t>Adapted from </a:t>
            </a:r>
            <a:r>
              <a:rPr i="1" lang="en"/>
              <a:t>Gulf Stream eddy characteristics in a high-resolution ocean model </a:t>
            </a:r>
            <a:r>
              <a:rPr lang="en"/>
              <a:t>(Kang and Curchitser, 2013)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Geometric Constraints (cont’d)...</a:t>
            </a:r>
            <a:endParaRPr/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Coherent flow is analyzed by applying these filters.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The v-component vector must change sign across east-west axis.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The u-component vector must change sign across north-south axis.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arenR"/>
            </a:pPr>
            <a:r>
              <a:rPr lang="en" sz="1800">
                <a:solidFill>
                  <a:srgbClr val="FFFFFF"/>
                </a:solidFill>
              </a:rPr>
              <a:t>The ratio of velocity must be below a certain threshold. (5)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975" y="3061475"/>
            <a:ext cx="424815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